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4" r:id="rId5"/>
  </p:sldIdLst>
  <p:sldSz cx="9601200" cy="12801600" type="A3"/>
  <p:notesSz cx="6797675" cy="9926638"/>
  <p:defaultTextStyle>
    <a:defPPr>
      <a:defRPr lang="it-IT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ce Scarafoni" initials="AS" lastIdx="1" clrIdx="0">
    <p:extLst>
      <p:ext uri="{19B8F6BF-5375-455C-9EA6-DF929625EA0E}">
        <p15:presenceInfo xmlns:p15="http://schemas.microsoft.com/office/powerpoint/2012/main" userId="S::alice.scarafoni@asst-val.it::0c4cee10-c222-44c8-8b4e-3306687b5b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C7FF"/>
    <a:srgbClr val="00B9FA"/>
    <a:srgbClr val="A027CB"/>
    <a:srgbClr val="F7F7F7"/>
    <a:srgbClr val="7CBF33"/>
    <a:srgbClr val="B3B7B6"/>
    <a:srgbClr val="F3FBF9"/>
    <a:srgbClr val="D8F4EF"/>
    <a:srgbClr val="E6E6E6"/>
    <a:srgbClr val="DA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927" autoAdjust="0"/>
  </p:normalViewPr>
  <p:slideViewPr>
    <p:cSldViewPr>
      <p:cViewPr varScale="1">
        <p:scale>
          <a:sx n="89" d="100"/>
          <a:sy n="89" d="100"/>
        </p:scale>
        <p:origin x="3732" y="60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7" y="1"/>
            <a:ext cx="2945733" cy="497430"/>
          </a:xfrm>
          <a:prstGeom prst="rect">
            <a:avLst/>
          </a:prstGeom>
        </p:spPr>
        <p:txBody>
          <a:bodyPr vert="horz" lIns="62915" tIns="31458" rIns="62915" bIns="31458" rtlCol="0"/>
          <a:lstStyle>
            <a:lvl1pPr algn="l">
              <a:defRPr sz="8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866" y="1"/>
            <a:ext cx="2945733" cy="497430"/>
          </a:xfrm>
          <a:prstGeom prst="rect">
            <a:avLst/>
          </a:prstGeom>
        </p:spPr>
        <p:txBody>
          <a:bodyPr vert="horz" lIns="62915" tIns="31458" rIns="62915" bIns="31458" rtlCol="0"/>
          <a:lstStyle>
            <a:lvl1pPr algn="r">
              <a:defRPr sz="800"/>
            </a:lvl1pPr>
          </a:lstStyle>
          <a:p>
            <a:fld id="{0AF26BFD-9BD3-4D4D-9A5A-2B28A32E5632}" type="datetimeFigureOut">
              <a:rPr lang="it-IT" smtClean="0"/>
              <a:t>29/08/2022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15" tIns="31458" rIns="62915" bIns="3145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209" y="4777749"/>
            <a:ext cx="5437271" cy="3908064"/>
          </a:xfrm>
          <a:prstGeom prst="rect">
            <a:avLst/>
          </a:prstGeom>
        </p:spPr>
        <p:txBody>
          <a:bodyPr vert="horz" lIns="62915" tIns="31458" rIns="62915" bIns="31458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7" y="9429215"/>
            <a:ext cx="2945733" cy="497429"/>
          </a:xfrm>
          <a:prstGeom prst="rect">
            <a:avLst/>
          </a:prstGeom>
        </p:spPr>
        <p:txBody>
          <a:bodyPr vert="horz" lIns="62915" tIns="31458" rIns="62915" bIns="31458" rtlCol="0" anchor="b"/>
          <a:lstStyle>
            <a:lvl1pPr algn="l">
              <a:defRPr sz="8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866" y="9429215"/>
            <a:ext cx="2945733" cy="497429"/>
          </a:xfrm>
          <a:prstGeom prst="rect">
            <a:avLst/>
          </a:prstGeom>
        </p:spPr>
        <p:txBody>
          <a:bodyPr vert="horz" lIns="62915" tIns="31458" rIns="62915" bIns="31458" rtlCol="0" anchor="b"/>
          <a:lstStyle>
            <a:lvl1pPr algn="r">
              <a:defRPr sz="800"/>
            </a:lvl1pPr>
          </a:lstStyle>
          <a:p>
            <a:fld id="{7B67F081-0EC7-43F9-B1C2-238C44739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83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60046" y="3982721"/>
            <a:ext cx="3160395" cy="1126363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680461" y="3982721"/>
            <a:ext cx="3160395" cy="11263631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220652" y="684531"/>
            <a:ext cx="1620203" cy="1456182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60046" y="684531"/>
            <a:ext cx="4700588" cy="1456182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50C8F-7975-4C37-A98C-C0338A15B363}" type="datetimeFigureOut">
              <a:rPr lang="it-IT" smtClean="0"/>
              <a:pPr/>
              <a:t>29/08/2022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477C-9E1B-44D8-9292-4B9D6A0201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67FB35A-AD53-436C-885B-6C43F36BB6B0}"/>
              </a:ext>
            </a:extLst>
          </p:cNvPr>
          <p:cNvSpPr txBox="1"/>
          <p:nvPr/>
        </p:nvSpPr>
        <p:spPr>
          <a:xfrm>
            <a:off x="316609" y="188988"/>
            <a:ext cx="9092234" cy="123133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8" name="Picture 5" descr="Risultati immagini per simbolo facebook">
            <a:extLst>
              <a:ext uri="{FF2B5EF4-FFF2-40B4-BE49-F238E27FC236}">
                <a16:creationId xmlns:a16="http://schemas.microsoft.com/office/drawing/2014/main" id="{45535AE5-E489-420B-BFEA-333D361AF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3937" y="12539506"/>
            <a:ext cx="172287" cy="172287"/>
          </a:xfrm>
          <a:prstGeom prst="rect">
            <a:avLst/>
          </a:prstGeom>
          <a:noFill/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9B9C18F-1835-4801-827B-463314B6F553}"/>
              </a:ext>
            </a:extLst>
          </p:cNvPr>
          <p:cNvSpPr txBox="1"/>
          <p:nvPr/>
        </p:nvSpPr>
        <p:spPr>
          <a:xfrm>
            <a:off x="1445945" y="12540272"/>
            <a:ext cx="1090094" cy="153888"/>
          </a:xfrm>
          <a:prstGeom prst="rect">
            <a:avLst/>
          </a:prstGeom>
          <a:noFill/>
        </p:spPr>
        <p:txBody>
          <a:bodyPr wrap="square" lIns="35996" tIns="0" rIns="35996" bIns="0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  <a:ea typeface="Helvetica" charset="0"/>
                <a:cs typeface="Helvetica" charset="0"/>
              </a:rPr>
              <a:t>@</a:t>
            </a:r>
            <a:r>
              <a:rPr lang="it-IT" sz="1000" b="1" dirty="0">
                <a:solidFill>
                  <a:schemeClr val="bg1"/>
                </a:solidFill>
              </a:rPr>
              <a:t>asstValtLario </a:t>
            </a:r>
            <a:endParaRPr lang="it-IT" sz="1000" b="1" dirty="0">
              <a:solidFill>
                <a:schemeClr val="bg1"/>
              </a:solidFill>
              <a:ea typeface="Helvetica" charset="0"/>
              <a:cs typeface="Helvetica" charset="0"/>
            </a:endParaRPr>
          </a:p>
        </p:txBody>
      </p:sp>
      <p:sp>
        <p:nvSpPr>
          <p:cNvPr id="61" name="CustomShape 3">
            <a:extLst>
              <a:ext uri="{FF2B5EF4-FFF2-40B4-BE49-F238E27FC236}">
                <a16:creationId xmlns:a16="http://schemas.microsoft.com/office/drawing/2014/main" id="{6E6539A3-41F2-40E5-8446-8E0BEC2962A6}"/>
              </a:ext>
            </a:extLst>
          </p:cNvPr>
          <p:cNvSpPr/>
          <p:nvPr/>
        </p:nvSpPr>
        <p:spPr>
          <a:xfrm>
            <a:off x="325578" y="12516880"/>
            <a:ext cx="946630" cy="1800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0" rIns="36000" bIns="0"/>
          <a:lstStyle/>
          <a:p>
            <a:pPr>
              <a:lnSpc>
                <a:spcPct val="100000"/>
              </a:lnSpc>
            </a:pPr>
            <a:r>
              <a:rPr lang="it-IT" sz="1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Arial"/>
              </a:rPr>
              <a:t>www.asst-val.it    </a:t>
            </a:r>
            <a:endParaRPr lang="it-IT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CustomShape 13">
            <a:extLst>
              <a:ext uri="{FF2B5EF4-FFF2-40B4-BE49-F238E27FC236}">
                <a16:creationId xmlns:a16="http://schemas.microsoft.com/office/drawing/2014/main" id="{E2DC8676-4100-429E-A4CF-204EE59C2147}"/>
              </a:ext>
            </a:extLst>
          </p:cNvPr>
          <p:cNvSpPr/>
          <p:nvPr/>
        </p:nvSpPr>
        <p:spPr>
          <a:xfrm rot="16200000">
            <a:off x="-1438326" y="10850459"/>
            <a:ext cx="3310965" cy="1722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00- Inf QR 06 </a:t>
            </a:r>
            <a:r>
              <a:rPr lang="it-IT" sz="1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</a:t>
            </a:r>
            <a:r>
              <a:rPr lang="it-IT" sz="1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Rev. 00 Data aggiornamento </a:t>
            </a:r>
            <a:r>
              <a:rPr lang="it-IT" sz="1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19/05/2022</a:t>
            </a:r>
            <a:endParaRPr lang="it-IT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E5E06AE-0B1C-4EDE-AC69-72D4F19D3A79}"/>
              </a:ext>
            </a:extLst>
          </p:cNvPr>
          <p:cNvSpPr txBox="1"/>
          <p:nvPr/>
        </p:nvSpPr>
        <p:spPr>
          <a:xfrm>
            <a:off x="3400971" y="3745255"/>
            <a:ext cx="3000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PROGRAMMA DELLA GIORNATA</a:t>
            </a:r>
            <a:endParaRPr lang="it-IT" sz="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B20A0C63-8E97-FF40-590F-9F908409D9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9" y="7438079"/>
            <a:ext cx="9081314" cy="507485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75967E2-A273-5382-312E-4C5050BFD2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" r="7966"/>
          <a:stretch/>
        </p:blipFill>
        <p:spPr>
          <a:xfrm>
            <a:off x="323261" y="178982"/>
            <a:ext cx="9068005" cy="351512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FBD010-A32B-4DFE-8481-DD3279685901}"/>
              </a:ext>
            </a:extLst>
          </p:cNvPr>
          <p:cNvSpPr txBox="1"/>
          <p:nvPr/>
        </p:nvSpPr>
        <p:spPr>
          <a:xfrm>
            <a:off x="1722269" y="2829669"/>
            <a:ext cx="65040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>
                <a:ln w="0"/>
                <a:solidFill>
                  <a:srgbClr val="29C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VENERDì</a:t>
            </a:r>
            <a:r>
              <a:rPr lang="it-IT" sz="1600" b="1" dirty="0">
                <a:ln w="0"/>
                <a:solidFill>
                  <a:srgbClr val="29C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23 SETTEMBRE 2022 dalle ore 8.30 alle ore 13.30</a:t>
            </a:r>
            <a:endParaRPr lang="it-IT" sz="1600" b="0" i="0" u="none" strike="noStrike" baseline="0" dirty="0">
              <a:solidFill>
                <a:srgbClr val="29C7FF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Presidio di Sondalo – Terzo Padiglione - Aula Formazione 2^ Piano – via Zubiani,33 - 23035 Sondalo (SO) </a:t>
            </a:r>
            <a:endParaRPr lang="it-IT" sz="1100" dirty="0"/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6E113522-CB6A-4376-9BF1-BFCF97ED4B11}"/>
              </a:ext>
            </a:extLst>
          </p:cNvPr>
          <p:cNvSpPr txBox="1"/>
          <p:nvPr/>
        </p:nvSpPr>
        <p:spPr>
          <a:xfrm>
            <a:off x="1776264" y="1358722"/>
            <a:ext cx="6314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400" b="1" dirty="0"/>
              <a:t>Responsabile scientifico: 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Dr. Paolo </a:t>
            </a:r>
            <a:r>
              <a:rPr lang="it-IT" sz="14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Scanagatta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– UOC Chirurgia Toracica – ASST-VAL </a:t>
            </a:r>
            <a:endParaRPr lang="it-IT" sz="1400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AF1275-410F-4875-B0DF-DBCF84B2C96F}"/>
              </a:ext>
            </a:extLst>
          </p:cNvPr>
          <p:cNvSpPr txBox="1"/>
          <p:nvPr/>
        </p:nvSpPr>
        <p:spPr>
          <a:xfrm>
            <a:off x="2717730" y="3432268"/>
            <a:ext cx="4366598" cy="307777"/>
          </a:xfrm>
          <a:prstGeom prst="rect">
            <a:avLst/>
          </a:prstGeom>
          <a:noFill/>
          <a:effectLst>
            <a:outerShdw blurRad="50800" dist="50800" dir="8400000" sx="1000" sy="1000" algn="ctr" rotWithShape="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FORMAZIONE RESIDENZIALE CLASSICA (RES 1)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69CA29B-C512-434E-856F-0D443192A487}"/>
              </a:ext>
            </a:extLst>
          </p:cNvPr>
          <p:cNvSpPr txBox="1"/>
          <p:nvPr/>
        </p:nvSpPr>
        <p:spPr>
          <a:xfrm>
            <a:off x="419025" y="266545"/>
            <a:ext cx="8876479" cy="101566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i="0" u="none" strike="noStrike" baseline="0" dirty="0">
                <a:solidFill>
                  <a:srgbClr val="00B9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PAZIENTI AFFETTI DA PATOLOGIE TORACICHE </a:t>
            </a:r>
          </a:p>
          <a:p>
            <a:pPr algn="ctr"/>
            <a:r>
              <a:rPr lang="it-IT" sz="2000" b="1" i="0" u="none" strike="noStrike" baseline="0" dirty="0">
                <a:solidFill>
                  <a:srgbClr val="00B9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(NEOPLASTICHE, INFETTIVE, FUNZIONALI/BENIGNE): </a:t>
            </a:r>
          </a:p>
          <a:p>
            <a:pPr algn="ctr"/>
            <a:r>
              <a:rPr lang="it-IT" sz="2000" b="1" i="0" u="none" strike="noStrike" baseline="0" dirty="0">
                <a:solidFill>
                  <a:srgbClr val="00B9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PERCORSI DIAGNOSTICO – TERAPEUTICO – ASSISTENZIALE (PDTA)</a:t>
            </a:r>
            <a:endParaRPr lang="it-IT" sz="2000" b="1" dirty="0">
              <a:solidFill>
                <a:srgbClr val="00B9F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CasellaDiTesto 89">
            <a:extLst>
              <a:ext uri="{FF2B5EF4-FFF2-40B4-BE49-F238E27FC236}">
                <a16:creationId xmlns:a16="http://schemas.microsoft.com/office/drawing/2014/main" id="{CA00064A-E77F-49BE-ABDF-471B2CF84DCD}"/>
              </a:ext>
            </a:extLst>
          </p:cNvPr>
          <p:cNvSpPr txBox="1"/>
          <p:nvPr/>
        </p:nvSpPr>
        <p:spPr>
          <a:xfrm>
            <a:off x="445203" y="9444240"/>
            <a:ext cx="8767124" cy="1246495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it-IT" sz="1400" b="1" u="sng" dirty="0">
                <a:solidFill>
                  <a:schemeClr val="accent2">
                    <a:lumMod val="50000"/>
                  </a:schemeClr>
                </a:solidFill>
              </a:rPr>
              <a:t>MODALITÀ DI ISCRIZIONE ALL’EVENTO: DIPENDENTI ASST DELLA VALTELLINA E DELL’ALTO LARIO</a:t>
            </a:r>
          </a:p>
          <a:p>
            <a:pPr marL="171450" indent="-171450" algn="just">
              <a:buFontTx/>
              <a:buChar char="-"/>
            </a:pPr>
            <a:r>
              <a:rPr lang="it-IT" sz="1200" b="1" dirty="0"/>
              <a:t>Dirigenti: </a:t>
            </a:r>
            <a:r>
              <a:rPr lang="it-IT" sz="1200" dirty="0"/>
              <a:t>iscrizioni on- line direttamente da ECM portale formazione; l’iscrizione dovrà essere validata dal Direttore di Struttura.</a:t>
            </a:r>
          </a:p>
          <a:p>
            <a:pPr marL="171450" indent="-171450" algn="just">
              <a:buFontTx/>
              <a:buChar char="-"/>
            </a:pPr>
            <a:endParaRPr lang="it-IT" sz="1100" dirty="0"/>
          </a:p>
          <a:p>
            <a:pPr algn="just"/>
            <a:r>
              <a:rPr lang="it-IT" sz="1400" b="1" u="sng" dirty="0">
                <a:solidFill>
                  <a:schemeClr val="accent2">
                    <a:lumMod val="50000"/>
                  </a:schemeClr>
                </a:solidFill>
              </a:rPr>
              <a:t>MODALITÀ DI ISCRIZIONE ALL’EVENTO: PERSONALE ESTERNO</a:t>
            </a:r>
          </a:p>
          <a:p>
            <a:pPr algn="just"/>
            <a:r>
              <a:rPr lang="it-IT" sz="1100" dirty="0"/>
              <a:t>- </a:t>
            </a:r>
            <a:r>
              <a:rPr lang="it-IT" sz="1200" dirty="0"/>
              <a:t>Dal sito https://www.asst-val.it HOMEPAGE - FORMAZIONE,  cliccare il link </a:t>
            </a:r>
            <a:r>
              <a:rPr lang="it-IT" sz="1200" u="sng" dirty="0"/>
              <a:t>Iscrizioni  personale non dipendente</a:t>
            </a:r>
            <a:r>
              <a:rPr lang="it-IT" sz="1200" dirty="0"/>
              <a:t>. Individuare il corso interessato e procedere con l’iscrizione attraverso la specifica funzione </a:t>
            </a:r>
            <a:r>
              <a:rPr lang="it-IT" sz="1200" u="sng" dirty="0"/>
              <a:t>ISCRIVITI</a:t>
            </a:r>
            <a:r>
              <a:rPr lang="it-IT" sz="1200" dirty="0"/>
              <a:t>.</a:t>
            </a:r>
            <a:endParaRPr lang="it-IT" sz="11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3568187-A8AC-056E-9368-214604DE83C2}"/>
              </a:ext>
            </a:extLst>
          </p:cNvPr>
          <p:cNvSpPr txBox="1"/>
          <p:nvPr/>
        </p:nvSpPr>
        <p:spPr>
          <a:xfrm>
            <a:off x="453510" y="8805125"/>
            <a:ext cx="8807510" cy="27699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Il corso dà diritto a </a:t>
            </a:r>
            <a:r>
              <a:rPr lang="it-IT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8 crediti ECM di cui 3 premialità (secondo le indicazioni contenute nel Decreto della DGW n.18429 del 23/12/2021) </a:t>
            </a:r>
            <a:endParaRPr lang="it-IT" sz="1200" b="1" dirty="0"/>
          </a:p>
        </p:txBody>
      </p:sp>
      <p:sp>
        <p:nvSpPr>
          <p:cNvPr id="87" name="CasellaDiTesto 8">
            <a:extLst>
              <a:ext uri="{FF2B5EF4-FFF2-40B4-BE49-F238E27FC236}">
                <a16:creationId xmlns:a16="http://schemas.microsoft.com/office/drawing/2014/main" id="{D7AF3FA7-14DA-41B5-82ED-1C8CDF4CB8D2}"/>
              </a:ext>
            </a:extLst>
          </p:cNvPr>
          <p:cNvSpPr txBox="1"/>
          <p:nvPr/>
        </p:nvSpPr>
        <p:spPr>
          <a:xfrm>
            <a:off x="-167952" y="11370460"/>
            <a:ext cx="46062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RIFERIMENTI SEGRETERIA ORGANIZZATIVA </a:t>
            </a:r>
            <a:r>
              <a:rPr lang="it-IT" sz="1200" noProof="0" dirty="0">
                <a:cs typeface="Arial" pitchFamily="34" charset="0"/>
              </a:rPr>
              <a:t> </a:t>
            </a: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Ufficio Formazione dal lunedì al venerdì dalle h.08.30 alle h.15.30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itchFamily="34" charset="0"/>
              </a:rPr>
              <a:t>Riferimento Corso: Sig.ra 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Barbara Spedicati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tel. 0342.521373 mail: </a:t>
            </a:r>
            <a:r>
              <a:rPr lang="fr-FR" sz="1000" b="0" i="0" u="none" strike="noStrike" baseline="0" dirty="0">
                <a:solidFill>
                  <a:srgbClr val="0000FF"/>
                </a:solidFill>
                <a:latin typeface="Calibri" panose="020F0502020204030204" pitchFamily="34" charset="0"/>
              </a:rPr>
              <a:t>barbara.spedicati@asst-val.it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Responsabile: Dott.ssa Barbara Pedroli    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Mail: formazione.so@asst-val.it</a:t>
            </a:r>
            <a:endParaRPr kumimoji="0" lang="it-IT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imes New Roman" pitchFamily="18" charset="0"/>
                <a:cs typeface="Arial" pitchFamily="34" charset="0"/>
              </a:rPr>
              <a:t>Sondrio: tel. 0342/521006  -  0342/521373  Fax: 0342/521123 </a:t>
            </a:r>
            <a:r>
              <a:rPr lang="it-IT" sz="1000" b="1" dirty="0"/>
              <a:t> </a:t>
            </a:r>
            <a:endParaRPr lang="it-IT" sz="900" dirty="0"/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F50C9E30-B0B1-46DC-B654-20DA0FBB14A5}"/>
              </a:ext>
            </a:extLst>
          </p:cNvPr>
          <p:cNvSpPr/>
          <p:nvPr/>
        </p:nvSpPr>
        <p:spPr>
          <a:xfrm>
            <a:off x="472319" y="4056225"/>
            <a:ext cx="4366598" cy="3346241"/>
          </a:xfrm>
          <a:prstGeom prst="rect">
            <a:avLst/>
          </a:prstGeom>
          <a:solidFill>
            <a:srgbClr val="F3FBF9"/>
          </a:solidFill>
          <a:ln>
            <a:solidFill>
              <a:srgbClr val="045B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u="sng" dirty="0">
                <a:solidFill>
                  <a:srgbClr val="29C7FF"/>
                </a:solidFill>
              </a:rPr>
              <a:t>PRIMA SESSIONE</a:t>
            </a:r>
          </a:p>
          <a:p>
            <a:pPr algn="ctr"/>
            <a:endParaRPr lang="it-IT" sz="13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it-IT" sz="1200" dirty="0">
                <a:solidFill>
                  <a:schemeClr val="tx1"/>
                </a:solidFill>
              </a:rPr>
              <a:t>Dalle </a:t>
            </a:r>
            <a:r>
              <a:rPr lang="it-IT" sz="1200" b="1" dirty="0">
                <a:solidFill>
                  <a:schemeClr val="tx1"/>
                </a:solidFill>
              </a:rPr>
              <a:t>ore 08.30 </a:t>
            </a:r>
            <a:r>
              <a:rPr lang="it-IT" sz="1200" dirty="0">
                <a:solidFill>
                  <a:schemeClr val="tx1"/>
                </a:solidFill>
              </a:rPr>
              <a:t>alle</a:t>
            </a:r>
            <a:r>
              <a:rPr lang="it-IT" sz="1200" b="1" dirty="0">
                <a:solidFill>
                  <a:schemeClr val="tx1"/>
                </a:solidFill>
              </a:rPr>
              <a:t> ore 09.30</a:t>
            </a:r>
            <a:endParaRPr lang="it-IT" sz="12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Presentazione dei docenti. </a:t>
            </a:r>
            <a:endParaRPr lang="it-IT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rgbClr val="000000"/>
                </a:solidFill>
                <a:latin typeface="Calibri" panose="020F0502020204030204" pitchFamily="34" charset="0"/>
              </a:rPr>
              <a:t>Neoplasie del torace – percorso diagnostico, stadiazione e tipizzazione.</a:t>
            </a:r>
          </a:p>
          <a:p>
            <a:pPr algn="just"/>
            <a:endParaRPr lang="it-IT" sz="1050" dirty="0">
              <a:solidFill>
                <a:schemeClr val="tx1"/>
              </a:solidFill>
            </a:endParaRPr>
          </a:p>
          <a:p>
            <a:pPr algn="just"/>
            <a:r>
              <a:rPr lang="it-IT" sz="1200" dirty="0">
                <a:solidFill>
                  <a:schemeClr val="tx1"/>
                </a:solidFill>
              </a:rPr>
              <a:t>Dalle </a:t>
            </a:r>
            <a:r>
              <a:rPr lang="it-IT" sz="1200" b="1" dirty="0">
                <a:solidFill>
                  <a:schemeClr val="tx1"/>
                </a:solidFill>
              </a:rPr>
              <a:t>ore 09.30 </a:t>
            </a:r>
            <a:r>
              <a:rPr lang="it-IT" sz="1200" dirty="0">
                <a:solidFill>
                  <a:schemeClr val="tx1"/>
                </a:solidFill>
              </a:rPr>
              <a:t>alle </a:t>
            </a:r>
            <a:r>
              <a:rPr lang="it-IT" sz="1200" b="1" dirty="0">
                <a:solidFill>
                  <a:schemeClr val="tx1"/>
                </a:solidFill>
              </a:rPr>
              <a:t>ore 10.30</a:t>
            </a:r>
            <a:endParaRPr lang="it-IT" sz="12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La fase terapeutica – chirurgia – oncologia – radioterapia.</a:t>
            </a:r>
          </a:p>
          <a:p>
            <a:pPr algn="just"/>
            <a:endParaRPr lang="it-IT" sz="1050" dirty="0">
              <a:solidFill>
                <a:schemeClr val="tx1"/>
              </a:solidFill>
            </a:endParaRPr>
          </a:p>
          <a:p>
            <a:pPr algn="just"/>
            <a:r>
              <a:rPr lang="it-IT" sz="1200" dirty="0">
                <a:solidFill>
                  <a:schemeClr val="tx1"/>
                </a:solidFill>
              </a:rPr>
              <a:t>Dalle </a:t>
            </a:r>
            <a:r>
              <a:rPr lang="it-IT" sz="1200" b="1" dirty="0">
                <a:solidFill>
                  <a:schemeClr val="tx1"/>
                </a:solidFill>
              </a:rPr>
              <a:t>ore 10.30 </a:t>
            </a:r>
            <a:r>
              <a:rPr lang="it-IT" sz="1200" dirty="0">
                <a:solidFill>
                  <a:schemeClr val="tx1"/>
                </a:solidFill>
              </a:rPr>
              <a:t>alle </a:t>
            </a:r>
            <a:r>
              <a:rPr lang="it-IT" sz="1200" b="1" dirty="0">
                <a:solidFill>
                  <a:schemeClr val="tx1"/>
                </a:solidFill>
              </a:rPr>
              <a:t>ore 11.30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/>
                </a:solidFill>
              </a:rPr>
              <a:t>La gestione dei controlli e del follow-up.</a:t>
            </a:r>
          </a:p>
          <a:p>
            <a:pPr algn="just"/>
            <a:endParaRPr lang="it-IT" sz="1200" dirty="0">
              <a:solidFill>
                <a:schemeClr val="tx1"/>
              </a:solidFill>
            </a:endParaRPr>
          </a:p>
          <a:p>
            <a:pPr algn="ctr"/>
            <a:r>
              <a:rPr lang="it-IT" sz="1200" b="1" dirty="0">
                <a:solidFill>
                  <a:schemeClr val="tx1"/>
                </a:solidFill>
              </a:rPr>
              <a:t>Coffee break ore 11.30-11.45</a:t>
            </a:r>
          </a:p>
          <a:p>
            <a:pPr algn="ctr"/>
            <a:endParaRPr lang="it-IT" sz="1200" b="1" dirty="0">
              <a:solidFill>
                <a:schemeClr val="tx1"/>
              </a:solidFill>
            </a:endParaRPr>
          </a:p>
          <a:p>
            <a:pPr algn="just"/>
            <a:r>
              <a:rPr lang="it-IT" sz="1200" dirty="0">
                <a:solidFill>
                  <a:schemeClr val="tx1"/>
                </a:solidFill>
              </a:rPr>
              <a:t>Dalle </a:t>
            </a:r>
            <a:r>
              <a:rPr lang="it-IT" sz="1200" b="1" dirty="0">
                <a:solidFill>
                  <a:schemeClr val="tx1"/>
                </a:solidFill>
              </a:rPr>
              <a:t>ore 11.45 </a:t>
            </a:r>
            <a:r>
              <a:rPr lang="it-IT" sz="1200" dirty="0">
                <a:solidFill>
                  <a:schemeClr val="tx1"/>
                </a:solidFill>
              </a:rPr>
              <a:t>alle </a:t>
            </a:r>
            <a:r>
              <a:rPr lang="it-IT" sz="1200" b="1" dirty="0">
                <a:solidFill>
                  <a:schemeClr val="tx1"/>
                </a:solidFill>
              </a:rPr>
              <a:t>ore 12.30</a:t>
            </a:r>
            <a:endParaRPr lang="it-IT" sz="12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Multidisciplinarietà ed interdisciplinarietà: l’importanza di riunirsi e discutere.</a:t>
            </a:r>
            <a:endParaRPr lang="it-IT" sz="18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magine 6" descr="ASST_ValtellinaAltoLario logo.jpg">
            <a:extLst>
              <a:ext uri="{FF2B5EF4-FFF2-40B4-BE49-F238E27FC236}">
                <a16:creationId xmlns:a16="http://schemas.microsoft.com/office/drawing/2014/main" id="{180B06C7-23D5-4A39-A6F7-B2C8C65562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236" y="11839907"/>
            <a:ext cx="1813223" cy="61863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6E02B95-943E-4D22-F12E-FB7D90CFD427}"/>
              </a:ext>
            </a:extLst>
          </p:cNvPr>
          <p:cNvSpPr txBox="1"/>
          <p:nvPr/>
        </p:nvSpPr>
        <p:spPr>
          <a:xfrm>
            <a:off x="2222312" y="7467968"/>
            <a:ext cx="5357434" cy="1231106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29C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Relatori</a:t>
            </a:r>
            <a:endParaRPr lang="it-IT" sz="1400" b="0" i="0" u="none" strike="noStrike" baseline="0" dirty="0">
              <a:solidFill>
                <a:srgbClr val="29C7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Dr. Paolo </a:t>
            </a:r>
            <a:r>
              <a:rPr lang="it-IT" sz="12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Scanagatta</a:t>
            </a:r>
            <a:r>
              <a:rPr lang="it-IT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– UOC Chirurgia Toracica – ASST-VAL</a:t>
            </a:r>
          </a:p>
          <a:p>
            <a:pPr algn="ctr"/>
            <a:r>
              <a:rPr lang="it-IT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Dr. Casimiro Giorgetta – Dirigente medico - UOC Chirurgia Toracica – ASST-VAL </a:t>
            </a:r>
          </a:p>
          <a:p>
            <a:pPr algn="ctr"/>
            <a:r>
              <a:rPr lang="it-IT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Dr. Francesco Inzirillo – Dirigente medico - UOC Chirurgia Toracica – ASST-VAL </a:t>
            </a:r>
          </a:p>
          <a:p>
            <a:pPr algn="ctr"/>
            <a:r>
              <a:rPr lang="it-IT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Dr. Eugenio Ravalli – Dirigente medico - UOC Chirurgia Toracica – ASST-VAL </a:t>
            </a:r>
          </a:p>
          <a:p>
            <a:pPr algn="ctr"/>
            <a:r>
              <a:rPr lang="it-IT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Dr. Giuseppe Naldi – Dirigente medico - UOC Chirurgia Toracica – ASST-VAL 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2F26232-CEA5-5742-2EDB-874F90C194BA}"/>
              </a:ext>
            </a:extLst>
          </p:cNvPr>
          <p:cNvSpPr txBox="1"/>
          <p:nvPr/>
        </p:nvSpPr>
        <p:spPr>
          <a:xfrm>
            <a:off x="2536039" y="9139982"/>
            <a:ext cx="4529121" cy="27699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b="1" dirty="0"/>
              <a:t>L’evento è rivolto a Medici di Medicina Generale e Medici Internisti.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63CABD5-CA30-AA51-0C63-2511F404BAC7}"/>
              </a:ext>
            </a:extLst>
          </p:cNvPr>
          <p:cNvSpPr txBox="1"/>
          <p:nvPr/>
        </p:nvSpPr>
        <p:spPr>
          <a:xfrm>
            <a:off x="1416224" y="10784356"/>
            <a:ext cx="6476974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L’evento è stato organizzato con il contributo incondizionato di MEDTRONIC Italia S.P.A.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B9CC644-CB07-8749-DDF3-68AEA5B39A05}"/>
              </a:ext>
            </a:extLst>
          </p:cNvPr>
          <p:cNvSpPr/>
          <p:nvPr/>
        </p:nvSpPr>
        <p:spPr>
          <a:xfrm>
            <a:off x="4974271" y="4059804"/>
            <a:ext cx="4302591" cy="3334460"/>
          </a:xfrm>
          <a:prstGeom prst="rect">
            <a:avLst/>
          </a:prstGeom>
          <a:solidFill>
            <a:srgbClr val="F3FBF9"/>
          </a:solidFill>
          <a:ln>
            <a:solidFill>
              <a:srgbClr val="045B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u="sng" dirty="0">
                <a:solidFill>
                  <a:srgbClr val="29C7FF"/>
                </a:solidFill>
              </a:rPr>
              <a:t>SECONDA SESSIONE</a:t>
            </a:r>
          </a:p>
          <a:p>
            <a:pPr algn="ctr"/>
            <a:endParaRPr lang="it-IT" sz="13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it-IT" sz="1200" dirty="0">
                <a:solidFill>
                  <a:schemeClr val="tx1"/>
                </a:solidFill>
              </a:rPr>
              <a:t>Dalle</a:t>
            </a:r>
            <a:r>
              <a:rPr lang="it-IT" sz="1200" b="1" dirty="0">
                <a:solidFill>
                  <a:schemeClr val="tx1"/>
                </a:solidFill>
              </a:rPr>
              <a:t> ore 12.30 </a:t>
            </a:r>
            <a:r>
              <a:rPr lang="it-IT" sz="1200" dirty="0">
                <a:solidFill>
                  <a:schemeClr val="tx1"/>
                </a:solidFill>
              </a:rPr>
              <a:t>alle </a:t>
            </a:r>
            <a:r>
              <a:rPr lang="it-IT" sz="1200" b="1" dirty="0">
                <a:solidFill>
                  <a:schemeClr val="tx1"/>
                </a:solidFill>
              </a:rPr>
              <a:t>ore 13.00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Patologia benigna del torace: definizioni, diagnosi e trattamenti. </a:t>
            </a:r>
            <a:endParaRPr lang="it-IT" sz="18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it-IT" sz="1200" dirty="0">
              <a:solidFill>
                <a:schemeClr val="tx1"/>
              </a:solidFill>
            </a:endParaRPr>
          </a:p>
          <a:p>
            <a:pPr algn="just"/>
            <a:r>
              <a:rPr lang="it-IT" sz="1200" dirty="0">
                <a:solidFill>
                  <a:schemeClr val="tx1"/>
                </a:solidFill>
              </a:rPr>
              <a:t>Dalle</a:t>
            </a:r>
            <a:r>
              <a:rPr lang="it-IT" sz="1200" b="1" dirty="0">
                <a:solidFill>
                  <a:schemeClr val="tx1"/>
                </a:solidFill>
              </a:rPr>
              <a:t> ore 13.00 </a:t>
            </a:r>
            <a:r>
              <a:rPr lang="it-IT" sz="1200" dirty="0">
                <a:solidFill>
                  <a:schemeClr val="tx1"/>
                </a:solidFill>
              </a:rPr>
              <a:t>alle </a:t>
            </a:r>
            <a:r>
              <a:rPr lang="it-IT" sz="1200" b="1" dirty="0">
                <a:solidFill>
                  <a:schemeClr val="tx1"/>
                </a:solidFill>
              </a:rPr>
              <a:t>ore 13.30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La presa in carico del paziente con BPCO.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Tabagismo e disassuefazione dal fumo.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Conclusione dei lavori.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Valutazione apprendimento con approfondimento sulle domande presenti del questionario a scelta multipla.</a:t>
            </a:r>
          </a:p>
          <a:p>
            <a:endParaRPr lang="it-IT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Pranzo</a:t>
            </a:r>
          </a:p>
          <a:p>
            <a:endParaRPr lang="it-IT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39AA24CD-9D19-4696-32CD-58106D2F02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30" y="11756250"/>
            <a:ext cx="1949457" cy="35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61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2FEB2CAFD1D8B47A0B8CF2D295DD18D" ma:contentTypeVersion="13" ma:contentTypeDescription="Creare un nuovo documento." ma:contentTypeScope="" ma:versionID="283d812b89e5bd3bed468bd6adb8730b">
  <xsd:schema xmlns:xsd="http://www.w3.org/2001/XMLSchema" xmlns:xs="http://www.w3.org/2001/XMLSchema" xmlns:p="http://schemas.microsoft.com/office/2006/metadata/properties" xmlns:ns2="8e7eb29f-2cb3-4673-aa2f-4babf9536f18" xmlns:ns3="46f3fa6c-dd1d-4d95-895b-27344fe47777" targetNamespace="http://schemas.microsoft.com/office/2006/metadata/properties" ma:root="true" ma:fieldsID="7d33d9a2ceb345648b7ef7a4a492fe17" ns2:_="" ns3:_="">
    <xsd:import namespace="8e7eb29f-2cb3-4673-aa2f-4babf9536f18"/>
    <xsd:import namespace="46f3fa6c-dd1d-4d95-895b-27344fe47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7eb29f-2cb3-4673-aa2f-4babf9536f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3fa6c-dd1d-4d95-895b-27344fe4777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F090FF-0224-4F1E-92E0-077FDFB9035C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46f3fa6c-dd1d-4d95-895b-27344fe47777"/>
    <ds:schemaRef ds:uri="8e7eb29f-2cb3-4673-aa2f-4babf9536f1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C105285-071F-42E4-8626-4A687FE191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7eb29f-2cb3-4673-aa2f-4babf9536f18"/>
    <ds:schemaRef ds:uri="46f3fa6c-dd1d-4d95-895b-27344fe477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105570-6A0E-4C4E-BD84-2292AF85E5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487</Words>
  <Application>Microsoft Office PowerPoint</Application>
  <PresentationFormat>Formato A3 (297x420 mm)</PresentationFormat>
  <Paragraphs>60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Pippo</dc:creator>
  <cp:lastModifiedBy>Paolo Scanagatta</cp:lastModifiedBy>
  <cp:revision>38</cp:revision>
  <cp:lastPrinted>2022-05-04T07:05:31Z</cp:lastPrinted>
  <dcterms:created xsi:type="dcterms:W3CDTF">2016-04-15T19:38:20Z</dcterms:created>
  <dcterms:modified xsi:type="dcterms:W3CDTF">2022-08-29T11:48:53Z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0x01010012FEB2CAFD1D8B47A0B8CF2D295DD18D</vt:lpwstr>
  </property>
  <property fmtid="{D5CDD505-2E9C-101B-9397-08002B2CF9AE}" pid="3" name="Order">
    <vt:r8>7974800</vt:r8>
  </property>
</Properties>
</file>